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9"/>
  </p:notesMasterIdLst>
  <p:handoutMasterIdLst>
    <p:handoutMasterId r:id="rId40"/>
  </p:handoutMasterIdLst>
  <p:sldIdLst>
    <p:sldId id="369" r:id="rId3"/>
    <p:sldId id="287" r:id="rId4"/>
    <p:sldId id="335" r:id="rId5"/>
    <p:sldId id="288" r:id="rId6"/>
    <p:sldId id="328" r:id="rId7"/>
    <p:sldId id="289" r:id="rId8"/>
    <p:sldId id="332" r:id="rId9"/>
    <p:sldId id="368" r:id="rId10"/>
    <p:sldId id="380" r:id="rId11"/>
    <p:sldId id="379" r:id="rId12"/>
    <p:sldId id="362" r:id="rId13"/>
    <p:sldId id="294" r:id="rId14"/>
    <p:sldId id="296" r:id="rId15"/>
    <p:sldId id="282" r:id="rId16"/>
    <p:sldId id="334" r:id="rId17"/>
    <p:sldId id="333" r:id="rId18"/>
    <p:sldId id="336" r:id="rId19"/>
    <p:sldId id="371" r:id="rId20"/>
    <p:sldId id="372" r:id="rId21"/>
    <p:sldId id="373" r:id="rId22"/>
    <p:sldId id="374" r:id="rId23"/>
    <p:sldId id="366" r:id="rId24"/>
    <p:sldId id="377" r:id="rId25"/>
    <p:sldId id="375" r:id="rId26"/>
    <p:sldId id="376" r:id="rId27"/>
    <p:sldId id="365" r:id="rId28"/>
    <p:sldId id="378" r:id="rId29"/>
    <p:sldId id="363" r:id="rId30"/>
    <p:sldId id="367" r:id="rId31"/>
    <p:sldId id="342" r:id="rId32"/>
    <p:sldId id="347" r:id="rId33"/>
    <p:sldId id="381" r:id="rId34"/>
    <p:sldId id="382" r:id="rId35"/>
    <p:sldId id="383" r:id="rId36"/>
    <p:sldId id="348" r:id="rId37"/>
    <p:sldId id="283" r:id="rId38"/>
  </p:sldIdLst>
  <p:sldSz cx="12192000" cy="6858000"/>
  <p:notesSz cx="6858000" cy="9144000"/>
  <p:embeddedFontLst>
    <p:embeddedFont>
      <p:font typeface="Myriad Pro" panose="020B0503030403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289"/>
            <p14:sldId id="332"/>
            <p14:sldId id="368"/>
            <p14:sldId id="380"/>
            <p14:sldId id="379"/>
            <p14:sldId id="362"/>
            <p14:sldId id="294"/>
            <p14:sldId id="296"/>
            <p14:sldId id="282"/>
            <p14:sldId id="334"/>
            <p14:sldId id="333"/>
            <p14:sldId id="336"/>
            <p14:sldId id="371"/>
            <p14:sldId id="372"/>
            <p14:sldId id="373"/>
            <p14:sldId id="374"/>
            <p14:sldId id="366"/>
            <p14:sldId id="377"/>
            <p14:sldId id="375"/>
            <p14:sldId id="376"/>
            <p14:sldId id="365"/>
            <p14:sldId id="378"/>
            <p14:sldId id="363"/>
            <p14:sldId id="367"/>
            <p14:sldId id="342"/>
            <p14:sldId id="347"/>
            <p14:sldId id="381"/>
            <p14:sldId id="382"/>
            <p14:sldId id="383"/>
            <p14:sldId id="348"/>
            <p14:sldId id="283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0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62293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7" y="1505179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7" y="3930813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8200" y="2598065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44786" y="2619608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002762" y="5045074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18" y="1567169"/>
            <a:ext cx="1281545" cy="1258244"/>
          </a:xfrm>
          <a:prstGeom prst="rect">
            <a:avLst/>
          </a:prstGeom>
        </p:spPr>
      </p:pic>
      <p:pic>
        <p:nvPicPr>
          <p:cNvPr id="1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2" y="4112417"/>
            <a:ext cx="1281545" cy="125824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82" y="1558377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5527" y="2902100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Orión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6979920" y="289330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3.0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grado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717193" y="1307032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4" y="1807015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1768697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64" y="4538770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4520652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66914" y="4015550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7907446" y="4015550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565312" y="1288935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657" y="5605499"/>
            <a:ext cx="1198888" cy="90089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263629" y="2049218"/>
            <a:ext cx="3150881" cy="26683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AUP UCI</a:t>
            </a: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16" y="847033"/>
            <a:ext cx="1702560" cy="1528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83" y="3067297"/>
            <a:ext cx="2019626" cy="14384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4" y="5268271"/>
            <a:ext cx="1425444" cy="1314742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7556636" y="270012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556636" y="2477675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556636" y="4717604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BC036DA0-0404-01B6-21B6-323112DEB034}"/>
              </a:ext>
            </a:extLst>
          </p:cNvPr>
          <p:cNvSpPr/>
          <p:nvPr/>
        </p:nvSpPr>
        <p:spPr>
          <a:xfrm>
            <a:off x="847210" y="1179464"/>
            <a:ext cx="10223090" cy="2266649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9740C789-F9A3-CEA3-5EF0-975C21C861FC}"/>
              </a:ext>
            </a:extLst>
          </p:cNvPr>
          <p:cNvSpPr/>
          <p:nvPr/>
        </p:nvSpPr>
        <p:spPr>
          <a:xfrm>
            <a:off x="838200" y="4451677"/>
            <a:ext cx="10223090" cy="217660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CB54A0-403F-94AE-4078-D5CC2C22D28E}"/>
              </a:ext>
            </a:extLst>
          </p:cNvPr>
          <p:cNvSpPr txBox="1"/>
          <p:nvPr/>
        </p:nvSpPr>
        <p:spPr>
          <a:xfrm>
            <a:off x="1341969" y="2777348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versión 5.0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BA9688C-B4C0-5154-0FBF-B44F9B38C984}"/>
              </a:ext>
            </a:extLst>
          </p:cNvPr>
          <p:cNvSpPr txBox="1"/>
          <p:nvPr/>
        </p:nvSpPr>
        <p:spPr>
          <a:xfrm>
            <a:off x="4785218" y="2442381"/>
            <a:ext cx="220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versión ECMASCRIPT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ES) 2024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D3DC412-D907-A9FC-9C60-ED4C986D8C79}"/>
              </a:ext>
            </a:extLst>
          </p:cNvPr>
          <p:cNvSpPr txBox="1"/>
          <p:nvPr/>
        </p:nvSpPr>
        <p:spPr>
          <a:xfrm>
            <a:off x="3286965" y="2787697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versión 3.0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B060934-1693-2460-5DC7-88229FFF4160}"/>
              </a:ext>
            </a:extLst>
          </p:cNvPr>
          <p:cNvSpPr txBox="1"/>
          <p:nvPr/>
        </p:nvSpPr>
        <p:spPr>
          <a:xfrm>
            <a:off x="8595610" y="2020402"/>
            <a:ext cx="229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Cliente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1012263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versión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317286A-26F5-B730-8947-4B6F24667083}"/>
              </a:ext>
            </a:extLst>
          </p:cNvPr>
          <p:cNvSpPr txBox="1"/>
          <p:nvPr/>
        </p:nvSpPr>
        <p:spPr>
          <a:xfrm>
            <a:off x="8690502" y="5048942"/>
            <a:ext cx="23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Servidor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09" y="3538848"/>
            <a:ext cx="988271" cy="7416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4CFBB995-445F-56F4-3340-2A9372E0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8007" y="3530319"/>
            <a:ext cx="656677" cy="758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870F7FC-E70F-4806-918E-68C081B8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4738" y="3549006"/>
            <a:ext cx="646330" cy="758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30" y="1362020"/>
            <a:ext cx="1425677" cy="14256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2" y="4574432"/>
            <a:ext cx="1190665" cy="1286595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2887506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versión 6.0.3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4574432"/>
            <a:ext cx="1319726" cy="1232574"/>
          </a:xfrm>
          <a:prstGeom prst="rect">
            <a:avLst/>
          </a:prstGeom>
        </p:spPr>
      </p:pic>
      <p:sp>
        <p:nvSpPr>
          <p:cNvPr id="33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4929925" y="5844111"/>
            <a:ext cx="17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0.115.0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37" y="1267899"/>
            <a:ext cx="1056646" cy="11909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7" y="1374845"/>
            <a:ext cx="1815799" cy="13730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9" y="4558613"/>
            <a:ext cx="1426364" cy="1565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229348" y="1356245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D36C47E-E597-44C6-A674-657B62CA7BA6}"/>
              </a:ext>
            </a:extLst>
          </p:cNvPr>
          <p:cNvSpPr/>
          <p:nvPr/>
        </p:nvSpPr>
        <p:spPr>
          <a:xfrm>
            <a:off x="229348" y="4061697"/>
            <a:ext cx="3575107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975DDD5E-39C7-0AC5-BCD1-BDB4ED3C8B7C}"/>
              </a:ext>
            </a:extLst>
          </p:cNvPr>
          <p:cNvSpPr/>
          <p:nvPr/>
        </p:nvSpPr>
        <p:spPr>
          <a:xfrm>
            <a:off x="8308450" y="4061697"/>
            <a:ext cx="3626885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A003E76-1838-2767-7AD0-0EB86D531B9D}"/>
              </a:ext>
            </a:extLst>
          </p:cNvPr>
          <p:cNvSpPr/>
          <p:nvPr/>
        </p:nvSpPr>
        <p:spPr>
          <a:xfrm>
            <a:off x="8360229" y="1356246"/>
            <a:ext cx="3575107" cy="224834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C78C3-4BBC-F271-0B0F-DF2B9CBB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776966" y="1688783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BC2438E-5BD7-A36A-4293-F711420D5A73}"/>
              </a:ext>
            </a:extLst>
          </p:cNvPr>
          <p:cNvSpPr txBox="1"/>
          <p:nvPr/>
        </p:nvSpPr>
        <p:spPr>
          <a:xfrm>
            <a:off x="8601786" y="1608229"/>
            <a:ext cx="3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v2.2.3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DE8130D-2626-3C1B-5674-78261F6C32AD}"/>
              </a:ext>
            </a:extLst>
          </p:cNvPr>
          <p:cNvSpPr txBox="1"/>
          <p:nvPr/>
        </p:nvSpPr>
        <p:spPr>
          <a:xfrm>
            <a:off x="8728844" y="4291768"/>
            <a:ext cx="278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v1.26.4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74BF08-4C51-9DF5-8A63-F7B755D10317}"/>
              </a:ext>
            </a:extLst>
          </p:cNvPr>
          <p:cNvSpPr txBox="1"/>
          <p:nvPr/>
        </p:nvSpPr>
        <p:spPr>
          <a:xfrm>
            <a:off x="424014" y="4159552"/>
            <a:ext cx="317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v0.7.3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4298374" y="2749004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4736106" y="2945058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59" y="3415156"/>
            <a:ext cx="1915878" cy="1215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2" y="2119889"/>
            <a:ext cx="1705213" cy="9812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12" y="2033838"/>
            <a:ext cx="1895740" cy="13813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2" y="4965293"/>
            <a:ext cx="2303611" cy="105285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2" y="4781399"/>
            <a:ext cx="303889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095F9E87-6B81-0690-D277-EA6E2E44452B}"/>
              </a:ext>
            </a:extLst>
          </p:cNvPr>
          <p:cNvSpPr/>
          <p:nvPr/>
        </p:nvSpPr>
        <p:spPr>
          <a:xfrm>
            <a:off x="2265695" y="1195418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3" y="2302806"/>
            <a:ext cx="1286932" cy="109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E36278F-C7E5-1E9C-3178-D92F7C91EEF0}"/>
              </a:ext>
            </a:extLst>
          </p:cNvPr>
          <p:cNvSpPr txBox="1"/>
          <p:nvPr/>
        </p:nvSpPr>
        <p:spPr>
          <a:xfrm>
            <a:off x="2792816" y="1331272"/>
            <a:ext cx="23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B40CAA-B183-A5FA-C503-6A680478EC79}"/>
              </a:ext>
            </a:extLst>
          </p:cNvPr>
          <p:cNvSpPr txBox="1"/>
          <p:nvPr/>
        </p:nvSpPr>
        <p:spPr>
          <a:xfrm>
            <a:off x="3451118" y="2472888"/>
            <a:ext cx="24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17.2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EFC713A-CEE1-9870-A1E3-6E2430BD58FF}"/>
              </a:ext>
            </a:extLst>
          </p:cNvPr>
          <p:cNvSpPr/>
          <p:nvPr/>
        </p:nvSpPr>
        <p:spPr>
          <a:xfrm>
            <a:off x="2265694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7EE59A3-28D2-E5C5-191F-BFBC24AB787D}"/>
              </a:ext>
            </a:extLst>
          </p:cNvPr>
          <p:cNvSpPr/>
          <p:nvPr/>
        </p:nvSpPr>
        <p:spPr>
          <a:xfrm>
            <a:off x="6377970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5DC277A-5A2E-DCD2-46BA-49D678D368EC}"/>
              </a:ext>
            </a:extLst>
          </p:cNvPr>
          <p:cNvSpPr/>
          <p:nvPr/>
        </p:nvSpPr>
        <p:spPr>
          <a:xfrm>
            <a:off x="6394349" y="1186573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0D965E2-85AF-D7BF-A92E-25B283BB630C}"/>
              </a:ext>
            </a:extLst>
          </p:cNvPr>
          <p:cNvSpPr txBox="1"/>
          <p:nvPr/>
        </p:nvSpPr>
        <p:spPr>
          <a:xfrm>
            <a:off x="6377969" y="1323940"/>
            <a:ext cx="348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91482-5F4C-EE8C-E669-511E158A7B9E}"/>
              </a:ext>
            </a:extLst>
          </p:cNvPr>
          <p:cNvSpPr txBox="1"/>
          <p:nvPr/>
        </p:nvSpPr>
        <p:spPr>
          <a:xfrm>
            <a:off x="6858350" y="3143930"/>
            <a:ext cx="26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versión 2.0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2ABA8E6-C250-E6C5-706A-80A49E32AE10}"/>
              </a:ext>
            </a:extLst>
          </p:cNvPr>
          <p:cNvSpPr txBox="1"/>
          <p:nvPr/>
        </p:nvSpPr>
        <p:spPr>
          <a:xfrm>
            <a:off x="2265693" y="4320317"/>
            <a:ext cx="34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E73BA5D-F49A-EB16-365C-4F3E0520DD59}"/>
              </a:ext>
            </a:extLst>
          </p:cNvPr>
          <p:cNvSpPr txBox="1"/>
          <p:nvPr/>
        </p:nvSpPr>
        <p:spPr>
          <a:xfrm>
            <a:off x="2742927" y="6261746"/>
            <a:ext cx="260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5" y="5206747"/>
            <a:ext cx="1542554" cy="96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A080F7-285F-2E37-0E89-57E445B0E75C}"/>
              </a:ext>
            </a:extLst>
          </p:cNvPr>
          <p:cNvSpPr txBox="1"/>
          <p:nvPr/>
        </p:nvSpPr>
        <p:spPr>
          <a:xfrm>
            <a:off x="6353466" y="4350859"/>
            <a:ext cx="348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de control de versiones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7" y="5353244"/>
            <a:ext cx="1058904" cy="833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DC5F9C0-F839-BEA1-3A79-6D80CC756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6" y="1938002"/>
            <a:ext cx="1775075" cy="887538"/>
          </a:xfrm>
          <a:prstGeom prst="rect">
            <a:avLst/>
          </a:prstGeom>
        </p:spPr>
      </p:pic>
      <p:sp>
        <p:nvSpPr>
          <p:cNvPr id="20" name="Título 5"/>
          <p:cNvSpPr>
            <a:spLocks noGrp="1"/>
          </p:cNvSpPr>
          <p:nvPr>
            <p:ph type="title"/>
          </p:nvPr>
        </p:nvSpPr>
        <p:spPr>
          <a:xfrm>
            <a:off x="703928" y="406554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009388" y="1188403"/>
            <a:ext cx="3894746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349709" y="4050596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555644" y="4050597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85253" y="5899547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7" y="4979112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7406" y="4574555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229786" y="5799014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14036" y="3609477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14036" y="25303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3022880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3524040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4010890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37106" y="3177309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52105" y="5835633"/>
            <a:ext cx="2535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Dos Torres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37" y="1014153"/>
            <a:ext cx="4614660" cy="4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33" y="1080655"/>
            <a:ext cx="6392487" cy="4823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76412" y="59038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8715433" y="3318933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9951566" y="3169109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3" y="1066416"/>
            <a:ext cx="5802284" cy="47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4752200" y="5798023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8631998" y="3666374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9868131" y="3499924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CONCEPTUAL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967"/>
            <a:ext cx="12192000" cy="57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208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42" y="1190172"/>
            <a:ext cx="5315383" cy="53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4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</a:t>
            </a:r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ángulo 3"/>
          <p:cNvSpPr/>
          <p:nvPr/>
        </p:nvSpPr>
        <p:spPr>
          <a:xfrm>
            <a:off x="2014449" y="2244437"/>
            <a:ext cx="8792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parte de la ingeniería de requisitos, utilizando técnicas como la entrevista se llegó a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funcionales y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funcionales</a:t>
            </a:r>
            <a:r>
              <a:rPr lang="es-E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26" y="365126"/>
            <a:ext cx="1057517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CLASES CON ESTEREOTIPOS WEBS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135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" y="993978"/>
            <a:ext cx="11769633" cy="586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DISEÑO ARQUITECTÓNICO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8" y="4199574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29" y="3127454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43" y="3343576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39" y="3897156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3553889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3504537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730442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7681090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838200" y="2311905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822116" y="231190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122012" y="2311905"/>
            <a:ext cx="97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00" y="227581"/>
            <a:ext cx="2414898" cy="135838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518" y="4544043"/>
            <a:ext cx="705276" cy="79493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75" y="3343576"/>
            <a:ext cx="703363" cy="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718709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GRASP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30008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</a:rPr>
              <a:t>GoF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8709" y="2949302"/>
            <a:ext cx="118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Experto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718709" y="343006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Creador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50868" y="2949302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Singleton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50868" y="3483646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Template Method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718709" y="3891733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5573" y="3586225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dirty="0"/>
          </a:p>
        </p:txBody>
      </p:sp>
      <p:pic>
        <p:nvPicPr>
          <p:cNvPr id="12" name="Imagen 11" descr="Captura de pantalla 2024-09-14 2153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57" y="1190172"/>
            <a:ext cx="8075699" cy="5376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28620" y="3586225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/>
          </a:p>
        </p:txBody>
      </p:sp>
      <p:pic>
        <p:nvPicPr>
          <p:cNvPr id="3074" name="Picture 2" descr="Captura de pantalla 2024-11-05 044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37" y="1254678"/>
            <a:ext cx="8251364" cy="524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86402" y="3144924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dirty="0"/>
          </a:p>
        </p:txBody>
      </p:sp>
      <p:pic>
        <p:nvPicPr>
          <p:cNvPr id="6" name="Imagen 5" descr="fYd0OQzNq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03" y="182880"/>
            <a:ext cx="4846320" cy="6508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1" y="1229895"/>
            <a:ext cx="103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Dado el estudio del marco teórico se logró llegar a una solución que cumpla todas las necesidades establecidas por el cliente y la descripción del Sistema de solución permitió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tener un amplio entendimiento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mismo.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logró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Sistema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19" y="4675212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2" y="1998858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5" y="1998858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6" y="4083223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905511" y="4083223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98570" y="1190172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3365" y="1205537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26609" y="408322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54529" y="1190172"/>
            <a:ext cx="1025373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¿Cómo contribuir al mejoramiento de la personalización y visibilidad del contenido en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7" y="4023376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Sistemas de Recomendaciones.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5"/>
          <p:cNvSpPr txBox="1"/>
          <p:nvPr/>
        </p:nvSpPr>
        <p:spPr>
          <a:xfrm>
            <a:off x="1272097" y="2445376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1"/>
          <p:cNvSpPr txBox="1"/>
          <p:nvPr/>
        </p:nvSpPr>
        <p:spPr>
          <a:xfrm>
            <a:off x="1239344" y="2797109"/>
            <a:ext cx="9908731" cy="169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que contribuya al mejoramiento de la  personalización y visibilidad del contenido en las plataformas del proyecto Z17. 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272097" y="4553399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272097" y="4986134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Picta, Todus y Apklis.</a:t>
            </a:r>
            <a:endParaRPr lang="es-ES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930351" y="4553399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4" name="Gráfico 648"/>
          <p:cNvSpPr/>
          <p:nvPr/>
        </p:nvSpPr>
        <p:spPr>
          <a:xfrm>
            <a:off x="838200" y="2466519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595604" y="1443841"/>
            <a:ext cx="110007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Elaboración del estado del arte de los sistemas de recomendación y los principales conceptos y elementos teóricos del tema.</a:t>
            </a:r>
            <a:endParaRPr lang="es-ES" sz="2400" b="0" i="0" baseline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y modelación</a:t>
            </a:r>
            <a: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artefactos generados durante el desarrollo de la solución propuesta.</a:t>
            </a:r>
            <a:b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2400" b="0" i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las principales funcionalidades de la solución informática propuesta.</a:t>
            </a:r>
          </a:p>
          <a:p>
            <a:pPr lvl="0" algn="just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los resultados arrojados de las pruebas realizadas para evaluar el rendimiento y precisión del sistema de recomendación.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0217" y="578349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576983"/>
            <a:ext cx="375615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Campo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inteligencia artificial (IA).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Redes neuronales de </a:t>
            </a: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múltiples capas.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inspira en el funcionamiento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cerebro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humano.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Analizar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y extraer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características  complejas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grandes volúmenes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datos.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Aprendizaje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patrones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abstractos.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2" y="1097280"/>
            <a:ext cx="8526087" cy="5760720"/>
          </a:xfrm>
          <a:prstGeom prst="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993112" y="586945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580639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7477</TotalTime>
  <Words>2599</Words>
  <Application>Microsoft Office PowerPoint</Application>
  <PresentationFormat>Panorámica</PresentationFormat>
  <Paragraphs>271</Paragraphs>
  <Slides>36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Myriad Pro</vt:lpstr>
      <vt:lpstr>Calibri</vt:lpstr>
      <vt:lpstr>Wingdings</vt:lpstr>
      <vt:lpstr>Times New Roman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TAREAS DE INVESTIGACIÓN</vt:lpstr>
      <vt:lpstr>¿Que es Deep Learning ?</vt:lpstr>
      <vt:lpstr>Sistemas de Recomendaciones</vt:lpstr>
      <vt:lpstr>ESTUDIO DE SOLUCIONES SIMILARES</vt:lpstr>
      <vt:lpstr>ESTUDIO DE SOLUCIONES SIMILARES</vt:lpstr>
      <vt:lpstr>ESTUDIO DE SOLUCIONES SIMILARES</vt:lpstr>
      <vt:lpstr>METODOLOGÍA</vt:lpstr>
      <vt:lpstr>TECNOLOGIAS Y HERRAMIENTAS</vt:lpstr>
      <vt:lpstr>TECNOLOGIAS Y HERRAMIENTAS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MODELO CONCEPTUAL</vt:lpstr>
      <vt:lpstr>Casos de uso</vt:lpstr>
      <vt:lpstr>REQUISITOS FUNCIONALES </vt:lpstr>
      <vt:lpstr>DIAGRAMA DE CLASES CON ESTEREOTIPOS WEBS</vt:lpstr>
      <vt:lpstr>DISEÑO ARQUITECTÓNICO</vt:lpstr>
      <vt:lpstr>PATRONES DE DISEÑO </vt:lpstr>
      <vt:lpstr>PATRONES DE DISEÑO </vt:lpstr>
      <vt:lpstr>PATRONES DE DISEÑO </vt:lpstr>
      <vt:lpstr>PATRONES DE DISEÑO </vt:lpstr>
      <vt:lpstr>CONCLUSIONES 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825</cp:revision>
  <dcterms:created xsi:type="dcterms:W3CDTF">2022-02-03T04:43:00Z</dcterms:created>
  <dcterms:modified xsi:type="dcterms:W3CDTF">2024-11-13T04:46:13Z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